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21"/>
  </p:notesMasterIdLst>
  <p:handoutMasterIdLst>
    <p:handoutMasterId r:id="rId22"/>
  </p:handoutMasterIdLst>
  <p:sldIdLst>
    <p:sldId id="446" r:id="rId5"/>
    <p:sldId id="447" r:id="rId6"/>
    <p:sldId id="454" r:id="rId7"/>
    <p:sldId id="453" r:id="rId8"/>
    <p:sldId id="427" r:id="rId9"/>
    <p:sldId id="455" r:id="rId10"/>
    <p:sldId id="462" r:id="rId11"/>
    <p:sldId id="441" r:id="rId12"/>
    <p:sldId id="456" r:id="rId13"/>
    <p:sldId id="433" r:id="rId14"/>
    <p:sldId id="457" r:id="rId15"/>
    <p:sldId id="459" r:id="rId16"/>
    <p:sldId id="460" r:id="rId17"/>
    <p:sldId id="461" r:id="rId18"/>
    <p:sldId id="426" r:id="rId19"/>
    <p:sldId id="45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5896"/>
    <a:srgbClr val="7C6560"/>
    <a:srgbClr val="29282D"/>
    <a:srgbClr val="E288B6"/>
    <a:srgbClr val="D75078"/>
    <a:srgbClr val="B38F6A"/>
    <a:srgbClr val="6667AB"/>
    <a:srgbClr val="BBBBBB"/>
    <a:srgbClr val="B9B9B9"/>
    <a:srgbClr val="85A0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82B4FF-C85C-4137-8161-6BC0C17D3DD2}" v="45" dt="2025-12-09T06:28:25.2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D7857-FB37-EFD6-8139-C91E839B7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145C2E-2C17-12DB-DEA2-D49630E6B3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880D4D-024C-B1B3-F7A8-91CF5E193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CB24C-593A-2D0D-B176-1051C2475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124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921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5E6FF-7DE7-A9DA-4BA1-543CC36C6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CB88E4-4809-EF33-F8AD-7D26B6555F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E687B7-2AD0-C50A-494B-35C796FAF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3A1263-66C9-9D63-4F6F-0BDC6ABEF7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42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EE4F8-EAB3-CF70-3B64-D3B85B74C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1FCCB3-789F-DAA5-6483-29F30A045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1047D8-FAC6-DB33-E45D-46CC07591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070F0-CAE7-3C3C-625C-0FE2B2825D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852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00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B472E-7426-84F3-EA53-A73D02369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F08C1A-99C2-B209-1FD1-77F9594FC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169359-8019-8B35-BF3D-A05331185B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B7049-CEA1-E992-55E9-60FC50F1B1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188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5034"/>
            <a:ext cx="6581554" cy="1371600"/>
          </a:xfrm>
        </p:spPr>
        <p:txBody>
          <a:bodyPr anchor="t" anchorCtr="0">
            <a:normAutofit/>
          </a:bodyPr>
          <a:lstStyle/>
          <a:p>
            <a:r>
              <a:rPr lang="en-US"/>
              <a:t>Snyth control</a:t>
            </a:r>
            <a:r>
              <a:rPr lang="en-US" baseline="30000"/>
              <a:t>®</a:t>
            </a:r>
            <a:br>
              <a:rPr lang="en-US"/>
            </a:br>
            <a:r>
              <a:rPr lang="en-US"/>
              <a:t>Virtual Pointing System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47D9B0-F148-FC70-42C8-4BD280B01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110" y="238431"/>
            <a:ext cx="2229464" cy="222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/>
          <a:lstStyle/>
          <a:p>
            <a:r>
              <a:rPr lang="en-US" sz="3200" b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the industry has to provide</a:t>
            </a:r>
            <a:endParaRPr lang="en-US" sz="32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489200"/>
            <a:ext cx="5202936" cy="3547872"/>
          </a:xfrm>
        </p:spPr>
        <p:txBody>
          <a:bodyPr numCol="3"/>
          <a:lstStyle/>
          <a:p>
            <a:r>
              <a:rPr lang="nl-NL" sz="1400" b="1">
                <a:latin typeface="Segoe UI" panose="020B0502040204020203" pitchFamily="34" charset="0"/>
              </a:rPr>
              <a:t>BASICS</a:t>
            </a:r>
          </a:p>
          <a:p>
            <a:pPr marL="342900" indent="-342900">
              <a:buAutoNum type="arabicPeriod"/>
            </a:pPr>
            <a:r>
              <a:rPr lang="nl-NL" sz="1200">
                <a:latin typeface="Segoe UI" panose="020B0502040204020203" pitchFamily="34" charset="0"/>
              </a:rPr>
              <a:t>Scroll</a:t>
            </a:r>
          </a:p>
          <a:p>
            <a:pPr marL="342900" indent="-342900">
              <a:buAutoNum type="arabicPeriod"/>
            </a:pPr>
            <a:r>
              <a:rPr lang="nl-NL" sz="1200">
                <a:latin typeface="Segoe UI" panose="020B0502040204020203" pitchFamily="34" charset="0"/>
              </a:rPr>
              <a:t>Drag</a:t>
            </a:r>
          </a:p>
          <a:p>
            <a:pPr marL="342900" indent="-342900">
              <a:buAutoNum type="arabicPeriod"/>
            </a:pPr>
            <a:r>
              <a:rPr lang="nl-NL" sz="1200">
                <a:latin typeface="Segoe UI" panose="020B0502040204020203" pitchFamily="34" charset="0"/>
              </a:rPr>
              <a:t>Cursor</a:t>
            </a:r>
          </a:p>
          <a:p>
            <a:pPr marL="342900" indent="-342900">
              <a:buAutoNum type="arabicPeriod"/>
            </a:pPr>
            <a:r>
              <a:rPr lang="nl-NL" sz="1200">
                <a:latin typeface="Segoe UI" panose="020B0502040204020203" pitchFamily="34" charset="0"/>
              </a:rPr>
              <a:t>Click</a:t>
            </a:r>
          </a:p>
          <a:p>
            <a:pPr marL="342900" indent="-342900">
              <a:buAutoNum type="arabicPeriod"/>
            </a:pPr>
            <a:r>
              <a:rPr lang="nl-NL" sz="1200">
                <a:latin typeface="Segoe UI" panose="020B0502040204020203" pitchFamily="34" charset="0"/>
              </a:rPr>
              <a:t>Zoom</a:t>
            </a:r>
          </a:p>
          <a:p>
            <a:pPr marL="342900" indent="-342900">
              <a:buAutoNum type="arabicPeriod"/>
            </a:pPr>
            <a:r>
              <a:rPr lang="nl-NL" sz="1200">
                <a:latin typeface="Segoe UI" panose="020B0502040204020203" pitchFamily="34" charset="0"/>
              </a:rPr>
              <a:t>Hover</a:t>
            </a:r>
          </a:p>
          <a:p>
            <a:pPr marL="342900" indent="-342900">
              <a:buAutoNum type="arabicPeriod"/>
            </a:pPr>
            <a:endParaRPr lang="en-US" sz="1200"/>
          </a:p>
          <a:p>
            <a:pPr marL="342900" indent="-342900">
              <a:buAutoNum type="arabicPeriod"/>
            </a:pPr>
            <a:endParaRPr lang="en-US" sz="1200"/>
          </a:p>
          <a:p>
            <a:r>
              <a:rPr lang="en-US" sz="1400" b="1"/>
              <a:t>ADVANCED</a:t>
            </a:r>
          </a:p>
          <a:p>
            <a:pPr marL="342900" indent="-342900">
              <a:buAutoNum type="arabicPeriod"/>
            </a:pPr>
            <a:r>
              <a:rPr lang="en-US" sz="1200" u="sng"/>
              <a:t>Gyroscopic Gestures</a:t>
            </a:r>
          </a:p>
          <a:p>
            <a:pPr marL="342900" indent="-342900">
              <a:buAutoNum type="arabicPeriod"/>
            </a:pPr>
            <a:r>
              <a:rPr lang="en-US" sz="1200" u="sng"/>
              <a:t>Volume Control</a:t>
            </a:r>
          </a:p>
          <a:p>
            <a:pPr marL="342900" indent="-342900">
              <a:buAutoNum type="arabicPeriod"/>
            </a:pPr>
            <a:r>
              <a:rPr lang="en-US" sz="1200" u="sng"/>
              <a:t>Shortcuts</a:t>
            </a:r>
          </a:p>
          <a:p>
            <a:pPr marL="342900" indent="-342900">
              <a:buAutoNum type="arabicPeriod"/>
            </a:pPr>
            <a:r>
              <a:rPr lang="en-US" sz="1200"/>
              <a:t>Visual/Haptic Feedback</a:t>
            </a:r>
          </a:p>
          <a:p>
            <a:pPr marL="342900" indent="-342900">
              <a:buAutoNum type="arabicPeriod"/>
            </a:pPr>
            <a:r>
              <a:rPr lang="en-US" sz="1200"/>
              <a:t>Multi-touch</a:t>
            </a:r>
          </a:p>
          <a:p>
            <a:pPr marL="342900" indent="-342900">
              <a:buAutoNum type="arabicPeriod"/>
            </a:pPr>
            <a:r>
              <a:rPr lang="en-US" sz="1200"/>
              <a:t>Gesture Control</a:t>
            </a:r>
          </a:p>
          <a:p>
            <a:pPr marL="342900" indent="-342900">
              <a:buAutoNum type="arabicPeriod"/>
            </a:pPr>
            <a:endParaRPr lang="en-US" sz="1200"/>
          </a:p>
          <a:p>
            <a:pPr marL="342900" indent="-342900">
              <a:buAutoNum type="arabicPeriod"/>
            </a:pPr>
            <a:r>
              <a:rPr lang="en-US" sz="1200" u="sng"/>
              <a:t>Pressure Sensitivity</a:t>
            </a:r>
            <a:endParaRPr lang="en-US" sz="1200" u="sng" dirty="0"/>
          </a:p>
        </p:txBody>
      </p:sp>
      <p:pic>
        <p:nvPicPr>
          <p:cNvPr id="7" name="Picture Placeholder 6" descr="Picture of a spiral staircase">
            <a:extLst>
              <a:ext uri="{FF2B5EF4-FFF2-40B4-BE49-F238E27FC236}">
                <a16:creationId xmlns:a16="http://schemas.microsoft.com/office/drawing/2014/main" id="{4176E307-8C2F-4787-9905-7583953AA81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" b="9"/>
          <a:stretch/>
        </p:blipFill>
        <p:spPr>
          <a:xfrm>
            <a:off x="6997700" y="914400"/>
            <a:ext cx="4333875" cy="5092700"/>
          </a:xfrm>
        </p:spPr>
      </p:pic>
    </p:spTree>
    <p:extLst>
      <p:ext uri="{BB962C8B-B14F-4D97-AF65-F5344CB8AC3E}">
        <p14:creationId xmlns:p14="http://schemas.microsoft.com/office/powerpoint/2010/main" val="29433885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AD5D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AEBD9E-D24C-3720-C1E7-F56EE1CE6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B4D88-6CD9-01B3-0806-7FCCFCB27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865239"/>
          </a:xfrm>
        </p:spPr>
        <p:txBody>
          <a:bodyPr/>
          <a:lstStyle/>
          <a:p>
            <a:r>
              <a:rPr lang="en-US" sz="3200" b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 ADDED</a:t>
            </a:r>
            <a:endParaRPr lang="en-US" sz="32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3B749-94C5-1147-8633-11CD64E9913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064774"/>
            <a:ext cx="5202936" cy="3972298"/>
          </a:xfrm>
        </p:spPr>
        <p:txBody>
          <a:bodyPr numCol="1"/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Drawing</a:t>
            </a:r>
          </a:p>
          <a:p>
            <a:pPr marL="342900" indent="-342900">
              <a:buFont typeface="+mj-lt"/>
              <a:buAutoNum type="arabicPeriod"/>
            </a:pPr>
            <a:r>
              <a:rPr lang="en-US" u="sng"/>
              <a:t>Screen Mirroring</a:t>
            </a:r>
          </a:p>
          <a:p>
            <a:pPr marL="342900" indent="-342900">
              <a:buFont typeface="+mj-lt"/>
              <a:buAutoNum type="arabicPeriod"/>
            </a:pPr>
            <a:r>
              <a:rPr lang="en-US" u="sng"/>
              <a:t>Disconnect Locking</a:t>
            </a:r>
          </a:p>
          <a:p>
            <a:pPr marL="342900" indent="-342900">
              <a:buFont typeface="+mj-lt"/>
              <a:buAutoNum type="arabicPeriod"/>
            </a:pPr>
            <a:r>
              <a:rPr lang="en-US" u="sng"/>
              <a:t>Voice Control</a:t>
            </a:r>
            <a:r>
              <a:rPr lang="en-US" u="sng">
                <a:solidFill>
                  <a:srgbClr val="FF0000"/>
                </a:solidFill>
              </a:rPr>
              <a:t>*</a:t>
            </a:r>
          </a:p>
          <a:p>
            <a:pPr marL="342900" indent="-342900">
              <a:buFont typeface="+mj-lt"/>
              <a:buAutoNum type="arabicPeriod"/>
            </a:pPr>
            <a:r>
              <a:rPr lang="en-US" u="sng"/>
              <a:t>Visual Gesture Control</a:t>
            </a:r>
            <a:r>
              <a:rPr lang="en-US" u="sng">
                <a:solidFill>
                  <a:srgbClr val="FF0000"/>
                </a:solidFill>
              </a:rPr>
              <a:t>*</a:t>
            </a:r>
          </a:p>
          <a:p>
            <a:pPr marL="342900" indent="-342900">
              <a:buFont typeface="+mj-lt"/>
              <a:buAutoNum type="arabicPeriod"/>
            </a:pPr>
            <a:endParaRPr lang="en-US">
              <a:solidFill>
                <a:srgbClr val="FF0000"/>
              </a:solidFill>
            </a:endParaRPr>
          </a:p>
          <a:p>
            <a:r>
              <a:rPr lang="en-US" sz="1400">
                <a:solidFill>
                  <a:srgbClr val="FF0000"/>
                </a:solidFill>
              </a:rPr>
              <a:t>*Future Aspiration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7" name="Picture Placeholder 6" descr="Picture of a spiral staircase">
            <a:extLst>
              <a:ext uri="{FF2B5EF4-FFF2-40B4-BE49-F238E27FC236}">
                <a16:creationId xmlns:a16="http://schemas.microsoft.com/office/drawing/2014/main" id="{20D23C37-7C86-25D2-D7F5-E21C85AC63A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" b="9"/>
          <a:stretch/>
        </p:blipFill>
        <p:spPr>
          <a:xfrm>
            <a:off x="6997700" y="914400"/>
            <a:ext cx="4333875" cy="5092700"/>
          </a:xfrm>
        </p:spPr>
      </p:pic>
    </p:spTree>
    <p:extLst>
      <p:ext uri="{BB962C8B-B14F-4D97-AF65-F5344CB8AC3E}">
        <p14:creationId xmlns:p14="http://schemas.microsoft.com/office/powerpoint/2010/main" val="1996607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DFBF1-D520-7168-7A10-FE2CB189E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A8D7F-39C5-8D4E-7530-45164FE39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35" y="2791525"/>
            <a:ext cx="8878529" cy="1274950"/>
          </a:xfrm>
        </p:spPr>
        <p:txBody>
          <a:bodyPr>
            <a:normAutofit/>
          </a:bodyPr>
          <a:lstStyle/>
          <a:p>
            <a:pPr algn="ctr"/>
            <a:r>
              <a:rPr lang="en-US" sz="6000">
                <a:latin typeface="Algerian" panose="04020705040A02060702" pitchFamily="82" charset="0"/>
              </a:rPr>
              <a:t>Alternate Use cases</a:t>
            </a:r>
            <a:endParaRPr lang="en-IN" sz="600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445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CBA9-C71D-F99D-87DD-899352A14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headless SBC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EEF11-B8E4-B17D-3A7D-8B00A8C4ADB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Any computer requires a monitor for visual output. By this product we tend to eliminate the need of external monitor by streaming screen feed on any touch device.</a:t>
            </a:r>
            <a:endParaRPr lang="en-IN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CB6744E-FDC9-BD8F-C412-E384785C04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7938" r="1793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681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F9C37-B7E7-3369-3AD9-FC828C6F2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9E0A5-027A-576C-073E-6EBF0691E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Remote help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6A37B2-EA30-6888-34BF-A8215BDCAF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Digital support providers may utilize our product to access the screen stram and make effects remotely to troubleshoot any potential issues.</a:t>
            </a:r>
            <a:endParaRPr lang="en-IN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35E6E44-531B-382C-E0C1-4CC5B01C34A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4619" r="1461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44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6A8C9-9EB6-43DA-BD3E-58FAC144B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/>
          <a:p>
            <a:r>
              <a:rPr lang="en-US"/>
              <a:t>Feedback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ACE68-C884-4900-BA05-58DEA151103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3072384"/>
            <a:ext cx="4946904" cy="2871216"/>
          </a:xfrm>
        </p:spPr>
        <p:txBody>
          <a:bodyPr/>
          <a:lstStyle/>
          <a:p>
            <a:r>
              <a:rPr lang="en-US">
                <a:latin typeface="Segoe UI" panose="020B0502040204020203" pitchFamily="34" charset="0"/>
              </a:rPr>
              <a:t>This product is not just ours but of us all, you can help us with contributing your ideas and suggestions.</a:t>
            </a:r>
            <a:endParaRPr lang="en-US" dirty="0"/>
          </a:p>
        </p:txBody>
      </p:sp>
      <p:pic>
        <p:nvPicPr>
          <p:cNvPr id="8" name="Picture Placeholder 7" descr="A picture of a dog with his left ear standing up and wearing a scarf">
            <a:extLst>
              <a:ext uri="{FF2B5EF4-FFF2-40B4-BE49-F238E27FC236}">
                <a16:creationId xmlns:a16="http://schemas.microsoft.com/office/drawing/2014/main" id="{285E2395-F258-4D5F-8EC1-2192791DA18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2091" r="8809"/>
          <a:stretch/>
        </p:blipFill>
        <p:spPr>
          <a:xfrm>
            <a:off x="7178040" y="457200"/>
            <a:ext cx="4562856" cy="6400800"/>
          </a:xfrm>
        </p:spPr>
      </p:pic>
    </p:spTree>
    <p:extLst>
      <p:ext uri="{BB962C8B-B14F-4D97-AF65-F5344CB8AC3E}">
        <p14:creationId xmlns:p14="http://schemas.microsoft.com/office/powerpoint/2010/main" val="1646138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0E69C-F563-5908-37EA-DC3721A7B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34F1E-03A0-BA5C-74E1-AECB4B692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35" y="2791525"/>
            <a:ext cx="8878529" cy="1274950"/>
          </a:xfrm>
        </p:spPr>
        <p:txBody>
          <a:bodyPr>
            <a:normAutofit/>
          </a:bodyPr>
          <a:lstStyle/>
          <a:p>
            <a:pPr algn="ctr"/>
            <a:r>
              <a:rPr lang="en-US" sz="6000">
                <a:latin typeface="Algerian" panose="04020705040A02060702" pitchFamily="82" charset="0"/>
              </a:rPr>
              <a:t>Thank you</a:t>
            </a:r>
            <a:endParaRPr lang="en-IN" sz="600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497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standing on a rock while looking at the ocean wave with outstretched arms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rgbClr val="6768AB">
              <a:alpha val="75000"/>
            </a:srgbClr>
          </a:solidFill>
        </p:spPr>
      </p:pic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</p:spPr>
        <p:txBody>
          <a:bodyPr/>
          <a:lstStyle/>
          <a:p>
            <a:r>
              <a:rPr lang="en-US"/>
              <a:t>The touchpad tragedy</a:t>
            </a:r>
            <a:endParaRPr lang="en-US" dirty="0"/>
          </a:p>
        </p:txBody>
      </p:sp>
      <p:pic>
        <p:nvPicPr>
          <p:cNvPr id="7" name="Picture 6" descr="Color swatch of very peri">
            <a:extLst>
              <a:ext uri="{FF2B5EF4-FFF2-40B4-BE49-F238E27FC236}">
                <a16:creationId xmlns:a16="http://schemas.microsoft.com/office/drawing/2014/main" id="{4EE36BF8-E980-469A-814D-E91B4A9AA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660" y="1347734"/>
            <a:ext cx="3869458" cy="52005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F7E3B-CE99-4770-8587-6554C15693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136" y="2239535"/>
            <a:ext cx="4645152" cy="4197096"/>
          </a:xfrm>
        </p:spPr>
        <p:txBody>
          <a:bodyPr/>
          <a:lstStyle/>
          <a:p>
            <a:r>
              <a:rPr lang="en-US"/>
              <a:t>Recently my touchpad stops working and my interaction with the computer was adversely affected. At last I had to buy a mouse worth 700 rupees. Then my friend suggested me to build something wihich is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Lightweight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Portable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Userfriendly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Free of Cost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C7AB96-EC88-3AB6-F4C3-DD8B8E446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7464" y="1149973"/>
            <a:ext cx="3350604" cy="33506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453705C-11A6-08BF-85BA-70C0455A42E5}"/>
              </a:ext>
            </a:extLst>
          </p:cNvPr>
          <p:cNvSpPr/>
          <p:nvPr/>
        </p:nvSpPr>
        <p:spPr>
          <a:xfrm>
            <a:off x="8111613" y="4827639"/>
            <a:ext cx="3254477" cy="1524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 Black" panose="020B0A04020102020204" pitchFamily="34" charset="0"/>
              </a:rPr>
              <a:t>The 700 rupees mouse.</a:t>
            </a:r>
            <a:endParaRPr lang="en-IN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55C88-5D6E-842A-133D-6529342D9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standing on a rock while looking at the ocean wave with outstretched arms">
            <a:extLst>
              <a:ext uri="{FF2B5EF4-FFF2-40B4-BE49-F238E27FC236}">
                <a16:creationId xmlns:a16="http://schemas.microsoft.com/office/drawing/2014/main" id="{7AD37ECA-18A5-C585-5A8C-BA18B34BF3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rgbClr val="6768AB">
              <a:alpha val="75000"/>
            </a:srgbClr>
          </a:solidFill>
        </p:spPr>
      </p:pic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7A4F5A0A-AA05-17E4-FA4B-86E1E32BD2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A23AC5-D393-F53A-DBA4-C1DD70F4A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</p:spPr>
        <p:txBody>
          <a:bodyPr/>
          <a:lstStyle/>
          <a:p>
            <a:r>
              <a:rPr lang="en-US"/>
              <a:t>Project as product</a:t>
            </a:r>
            <a:endParaRPr lang="en-US" dirty="0"/>
          </a:p>
        </p:txBody>
      </p:sp>
      <p:pic>
        <p:nvPicPr>
          <p:cNvPr id="7" name="Picture 6" descr="Color swatch of very peri">
            <a:extLst>
              <a:ext uri="{FF2B5EF4-FFF2-40B4-BE49-F238E27FC236}">
                <a16:creationId xmlns:a16="http://schemas.microsoft.com/office/drawing/2014/main" id="{9CE0B4E4-FBE8-64B5-E63D-663D3F8DE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4660" y="1347734"/>
            <a:ext cx="3869458" cy="520055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C62596-2C36-9AEA-9B99-593093DEA3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6136" y="2239535"/>
            <a:ext cx="4645152" cy="4197096"/>
          </a:xfrm>
        </p:spPr>
        <p:txBody>
          <a:bodyPr/>
          <a:lstStyle/>
          <a:p>
            <a:r>
              <a:rPr lang="en-US"/>
              <a:t>Later, we conducted an extensive research regarding competitive features of industrial pointing devices and integrated them into ours. Along with some exclusive features that only our product offers like the </a:t>
            </a:r>
            <a:r>
              <a:rPr lang="en-US" b="1"/>
              <a:t>screen mirroring</a:t>
            </a:r>
            <a:r>
              <a:rPr lang="en-US"/>
              <a:t>. Achiving these features, hardware devices would significantly boom the prices while our’s is FREE.</a:t>
            </a:r>
            <a:endParaRPr lang="en-US" b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465F8A-3158-928A-A4EE-A1FE6CBBF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7464" y="1149973"/>
            <a:ext cx="3350604" cy="33506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C6E3B7-C7C6-E3DB-AC5A-54AC89EC4258}"/>
              </a:ext>
            </a:extLst>
          </p:cNvPr>
          <p:cNvSpPr/>
          <p:nvPr/>
        </p:nvSpPr>
        <p:spPr>
          <a:xfrm>
            <a:off x="8111613" y="4827639"/>
            <a:ext cx="3254477" cy="1524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Arial Black" panose="020B0A04020102020204" pitchFamily="34" charset="0"/>
              </a:rPr>
              <a:t>The 700 rupees mouse.</a:t>
            </a:r>
            <a:endParaRPr lang="en-IN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481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9701-3C4F-8018-0B03-D1B3E0C88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35" y="2791525"/>
            <a:ext cx="8878529" cy="1274950"/>
          </a:xfrm>
        </p:spPr>
        <p:txBody>
          <a:bodyPr>
            <a:normAutofit/>
          </a:bodyPr>
          <a:lstStyle/>
          <a:p>
            <a:pPr algn="ctr"/>
            <a:r>
              <a:rPr lang="en-US" sz="6000">
                <a:latin typeface="Algerian" panose="04020705040A02060702" pitchFamily="82" charset="0"/>
              </a:rPr>
              <a:t>$ The revenue plan $</a:t>
            </a:r>
            <a:endParaRPr lang="en-IN" sz="600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7851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44986A6-583D-4323-BBE6-0C4C3B146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>
            <a:normAutofit fontScale="90000"/>
          </a:bodyPr>
          <a:lstStyle/>
          <a:p>
            <a:r>
              <a:rPr lang="en-US"/>
              <a:t>Fremium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1B0F8-EDCA-43C7-A602-F46DA2202A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255264"/>
          </a:xfrm>
        </p:spPr>
        <p:txBody>
          <a:bodyPr>
            <a:noAutofit/>
          </a:bodyPr>
          <a:lstStyle/>
          <a:p>
            <a:r>
              <a:rPr lang="en-US" sz="2000" b="1">
                <a:effectLst/>
                <a:latin typeface="Segoe UI" panose="020B0502040204020203" pitchFamily="34" charset="0"/>
              </a:rPr>
              <a:t>Free Tier: </a:t>
            </a:r>
            <a:r>
              <a:rPr lang="en-US" sz="2000">
                <a:effectLst/>
                <a:latin typeface="Segoe UI" panose="020B0502040204020203" pitchFamily="34" charset="0"/>
              </a:rPr>
              <a:t>Ad banner shall be used to earn profits from 3</a:t>
            </a:r>
            <a:r>
              <a:rPr lang="en-US" sz="2000" baseline="30000">
                <a:effectLst/>
                <a:latin typeface="Segoe UI" panose="020B0502040204020203" pitchFamily="34" charset="0"/>
              </a:rPr>
              <a:t>rd</a:t>
            </a:r>
            <a:r>
              <a:rPr lang="en-US" sz="2000">
                <a:effectLst/>
                <a:latin typeface="Segoe UI" panose="020B0502040204020203" pitchFamily="34" charset="0"/>
              </a:rPr>
              <a:t> party platforms.</a:t>
            </a:r>
          </a:p>
          <a:p>
            <a:r>
              <a:rPr lang="en-US" sz="2000" b="1">
                <a:latin typeface="Segoe UI" panose="020B0502040204020203" pitchFamily="34" charset="0"/>
              </a:rPr>
              <a:t>Premium Tier: </a:t>
            </a:r>
            <a:r>
              <a:rPr lang="en-US" sz="2000">
                <a:latin typeface="Segoe UI" panose="020B0502040204020203" pitchFamily="34" charset="0"/>
              </a:rPr>
              <a:t>Special features would be introduced to exclusive members.</a:t>
            </a:r>
            <a:endParaRPr lang="en-US" sz="20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1CB42D-A527-44ED-ADE2-30B3266BA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369B1F5-33C6-8E07-375F-8CC86F0EE54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516" r="4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08177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5EFD7-F098-E104-FD7D-A88D2F6D9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51AE600-1D2D-EC02-E3D1-B12496437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>
            <a:normAutofit/>
          </a:bodyPr>
          <a:lstStyle/>
          <a:p>
            <a:r>
              <a:rPr lang="en-US"/>
              <a:t>Subscriptions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4CD13-D961-BC07-DDDA-DB2D5EC19B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25526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Segoe UI" panose="020B0502040204020203" pitchFamily="34" charset="0"/>
              </a:rPr>
              <a:t>₹ 1 incrementing per month starting with ₹9 (Because 9 rupees won't even buy you a samosa)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Segoe UI" panose="020B0502040204020203" pitchFamily="34" charset="0"/>
              </a:rPr>
              <a:t>₹ 10 incrementing per year starting with ₹99 (best seller)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10F5E6-0FEC-E51A-22EC-DD2F55521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023355B-6D48-BB3A-2C58-2F8BF037541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4516" r="4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72763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4075F-9609-24B5-3A5F-788803129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0F3FFF6-84A3-AA7A-430B-7BF403675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>
            <a:normAutofit/>
          </a:bodyPr>
          <a:lstStyle/>
          <a:p>
            <a:r>
              <a:rPr lang="en-US"/>
              <a:t>Purchases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A4896F-2A44-7B69-F64F-B2CEDE22E30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00" y="2779776"/>
            <a:ext cx="3465576" cy="325526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Segoe UI" panose="020B0502040204020203" pitchFamily="34" charset="0"/>
              </a:rPr>
              <a:t>₹500 one-time lifetime purchase (limited period only)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Segoe UI" panose="020B0502040204020203" pitchFamily="34" charset="0"/>
              </a:rPr>
              <a:t>With increasing demand cost shall increase (+5R/20 Customer) to fulfill server.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43669A-3F88-63F4-3539-9980E1378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0E78070-865C-F26A-B7BF-7B15D0F0CE1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4516" r="45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874117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463040"/>
            <a:ext cx="5321809" cy="4818888"/>
          </a:xfrm>
        </p:spPr>
        <p:txBody>
          <a:bodyPr anchor="ctr" anchorCtr="0">
            <a:noAutofit/>
          </a:bodyPr>
          <a:lstStyle/>
          <a:p>
            <a:r>
              <a:rPr lang="en-US" sz="2800"/>
              <a:t>OEM &amp; Hardware Integration Partnerships:</a:t>
            </a:r>
            <a:br>
              <a:rPr lang="en-US" sz="2800"/>
            </a:br>
            <a:br>
              <a:rPr lang="en-US" sz="2800"/>
            </a:br>
            <a:r>
              <a:rPr lang="en-US" sz="1600"/>
              <a:t>OEM pays a license fee per device: ₹2</a:t>
            </a:r>
            <a:br>
              <a:rPr lang="en-US" sz="1600"/>
            </a:br>
            <a:r>
              <a:rPr lang="en-US" sz="1600"/>
              <a:t>Branding deal for “Powered by XYZ virtual touchpad”</a:t>
            </a:r>
            <a:endParaRPr lang="en-US" sz="1200" dirty="0"/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1ED91E1F-B0F8-1F63-A53B-E929CB2DB5E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255" r="16255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5C1042CC-3859-15BF-8A09-C51D313E5A9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9153" r="2915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3A3211B3-8C0D-BA10-DB7C-B1B9E595DE9E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/>
          <a:srcRect l="15810" r="1581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1BF25B97-F94E-E65E-2A55-3EC71077A72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15810" r="1581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08ED43C4-FD3E-A1D5-A77B-AA261E3AF00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/>
          <a:srcRect l="23368" r="23368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079D2353-52EA-2EE5-C3AE-BDCE9AF720FB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7"/>
          <a:srcRect l="30789" r="3078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76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C1134-5ED9-E0C3-8E4D-D8C291BF7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1F453-055E-8DDC-10A6-51E0ABEAA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735" y="2791525"/>
            <a:ext cx="8878529" cy="1274950"/>
          </a:xfrm>
        </p:spPr>
        <p:txBody>
          <a:bodyPr>
            <a:normAutofit/>
          </a:bodyPr>
          <a:lstStyle/>
          <a:p>
            <a:pPr algn="ctr"/>
            <a:r>
              <a:rPr lang="en-US" sz="6000">
                <a:latin typeface="Algerian" panose="04020705040A02060702" pitchFamily="82" charset="0"/>
              </a:rPr>
              <a:t>Features</a:t>
            </a:r>
            <a:endParaRPr lang="en-IN" sz="600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584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98AF5320-421A-4856-A75D-6587C36D5470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6E2187FA-78B5-42F2-9074-40D4C2C1399B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CED26E1E-587B-4123-A4F9-DB49A037FBB9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573AD6BE-256C-44EB-886C-5713CB0A8D4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{77342EB1-DB81-4DEA-9758-FAB9439FF46F}tf78479028_win32</Template>
  <TotalTime>131</TotalTime>
  <Words>383</Words>
  <Application>Microsoft Office PowerPoint</Application>
  <PresentationFormat>Widescreen</PresentationFormat>
  <Paragraphs>66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Algerian</vt:lpstr>
      <vt:lpstr>Arial</vt:lpstr>
      <vt:lpstr>Arial Black</vt:lpstr>
      <vt:lpstr>Calibri</vt:lpstr>
      <vt:lpstr>Segoe UI</vt:lpstr>
      <vt:lpstr>Segoe UI Light</vt:lpstr>
      <vt:lpstr>Balancing Act</vt:lpstr>
      <vt:lpstr>Wellspring</vt:lpstr>
      <vt:lpstr>Star of the show</vt:lpstr>
      <vt:lpstr>Amusements</vt:lpstr>
      <vt:lpstr>Snyth control® Virtual Pointing System</vt:lpstr>
      <vt:lpstr>The touchpad tragedy</vt:lpstr>
      <vt:lpstr>Project as product</vt:lpstr>
      <vt:lpstr>$ The revenue plan $</vt:lpstr>
      <vt:lpstr>Fremium Model</vt:lpstr>
      <vt:lpstr>Subscriptions</vt:lpstr>
      <vt:lpstr>Purchases</vt:lpstr>
      <vt:lpstr>OEM &amp; Hardware Integration Partnerships:  OEM pays a license fee per device: ₹2 Branding deal for “Powered by XYZ virtual touchpad”</vt:lpstr>
      <vt:lpstr>Features</vt:lpstr>
      <vt:lpstr>What the industry has to provide</vt:lpstr>
      <vt:lpstr>What WE ADDED</vt:lpstr>
      <vt:lpstr>Alternate Use cases</vt:lpstr>
      <vt:lpstr>The headless SBC</vt:lpstr>
      <vt:lpstr>The Remote help</vt:lpstr>
      <vt:lpstr>Feedback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ALBINUS HEMBROM</dc:creator>
  <cp:lastModifiedBy>ALBINUS HEMBROM</cp:lastModifiedBy>
  <cp:revision>2</cp:revision>
  <dcterms:created xsi:type="dcterms:W3CDTF">2025-12-09T04:19:17Z</dcterms:created>
  <dcterms:modified xsi:type="dcterms:W3CDTF">2025-12-09T06:31:07Z</dcterms:modified>
</cp:coreProperties>
</file>